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8"/>
  </p:notesMasterIdLst>
  <p:sldIdLst>
    <p:sldId id="266" r:id="rId5"/>
    <p:sldId id="257" r:id="rId6"/>
    <p:sldId id="267" r:id="rId7"/>
    <p:sldId id="268" r:id="rId8"/>
    <p:sldId id="291" r:id="rId9"/>
    <p:sldId id="278" r:id="rId10"/>
    <p:sldId id="272" r:id="rId11"/>
    <p:sldId id="273" r:id="rId12"/>
    <p:sldId id="274" r:id="rId13"/>
    <p:sldId id="279" r:id="rId14"/>
    <p:sldId id="281" r:id="rId15"/>
    <p:sldId id="282" r:id="rId16"/>
    <p:sldId id="288" r:id="rId17"/>
    <p:sldId id="283" r:id="rId18"/>
    <p:sldId id="284" r:id="rId19"/>
    <p:sldId id="286" r:id="rId20"/>
    <p:sldId id="285" r:id="rId21"/>
    <p:sldId id="287" r:id="rId22"/>
    <p:sldId id="290" r:id="rId23"/>
    <p:sldId id="276" r:id="rId24"/>
    <p:sldId id="280" r:id="rId25"/>
    <p:sldId id="277" r:id="rId26"/>
    <p:sldId id="28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4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minh.tu.bui7265#!/vizhome/PoliceDispatchedIncidentMapping/Sheet1?publish=ye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gomerycountymd.gov/pol/districts/find-my-district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ps-coordinates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ex'ploratory</a:t>
            </a:r>
            <a:r>
              <a:rPr lang="en-US" dirty="0" smtClean="0"/>
              <a:t>, </a:t>
            </a:r>
            <a:r>
              <a:rPr lang="en-US" dirty="0" err="1" smtClean="0"/>
              <a:t>a'nalysis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4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5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1D – Rockville, 2D – Bethesda</a:t>
            </a:r>
            <a:r>
              <a:rPr lang="en-US" baseline="0" dirty="0" smtClean="0"/>
              <a:t>, 3D – Silver Spring, 4D – Wheaton, 5D – Germantown, 6D – Montgomery Village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47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one-way ANOVA test is not much affected if the data distribution is skewed unless the group sizes are small.  The distributions of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groups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similar, we can still apply the ANOVA method despite the fact that they are not normal.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6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5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Police Dispatched Incident Mapping - Minh Tu Bui | Tableau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16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MCPD District 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Edison Park Drive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Gaithersburg, Maryland 20878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>
                <a:hlinkClick r:id="rId3"/>
              </a:rPr>
              <a:t>Find my district page, Montgomery county Police Department, Montgomery </a:t>
            </a:r>
            <a:r>
              <a:rPr lang="en-US" smtClean="0">
                <a:hlinkClick r:id="rId3"/>
              </a:rPr>
              <a:t>County,MD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73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GPS Coordinates - Latitude and Longitude Finder (gps-coordinates.org)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Final Report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2200" dirty="0" smtClean="0">
                <a:solidFill>
                  <a:srgbClr val="FFFFFF"/>
                </a:solidFill>
              </a:rPr>
              <a:t>Police dispatched incidents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sz="1300" dirty="0" smtClean="0">
                <a:solidFill>
                  <a:srgbClr val="FFFFFF"/>
                </a:solidFill>
              </a:rPr>
              <a:t>202120 – DATA-201-23387</a:t>
            </a:r>
          </a:p>
          <a:p>
            <a:pPr algn="r">
              <a:spcAft>
                <a:spcPts val="600"/>
              </a:spcAft>
            </a:pPr>
            <a:r>
              <a:rPr lang="en-US" sz="1300" dirty="0" smtClean="0">
                <a:solidFill>
                  <a:srgbClr val="FFFFFF"/>
                </a:solidFill>
              </a:rPr>
              <a:t>Minh Tu Bui</a:t>
            </a:r>
          </a:p>
          <a:p>
            <a:pPr algn="r">
              <a:spcAft>
                <a:spcPts val="600"/>
              </a:spcAft>
            </a:pPr>
            <a:endParaRPr lang="en-US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11594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700" dirty="0"/>
              <a:t>Product #1: Forecast of the number of calls received </a:t>
            </a:r>
            <a:r>
              <a:rPr lang="en-US" sz="2700" dirty="0" smtClean="0"/>
              <a:t>in </a:t>
            </a:r>
            <a:r>
              <a:rPr lang="en-US" sz="2700" dirty="0"/>
              <a:t>2021 </a:t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655050"/>
            <a:ext cx="4447786" cy="32123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564649"/>
            <a:ext cx="4447786" cy="3302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Scenario #1: </a:t>
            </a:r>
            <a:r>
              <a:rPr lang="en-US" b="1" dirty="0"/>
              <a:t>E</a:t>
            </a:r>
            <a:r>
              <a:rPr lang="en-US" b="1" dirty="0" smtClean="0"/>
              <a:t>xcludes </a:t>
            </a:r>
            <a:r>
              <a:rPr lang="en-US" b="1" dirty="0"/>
              <a:t>the </a:t>
            </a:r>
            <a:r>
              <a:rPr lang="en-US" b="1" dirty="0" smtClean="0"/>
              <a:t>2020 data</a:t>
            </a:r>
          </a:p>
          <a:p>
            <a:pPr>
              <a:buFontTx/>
              <a:buChar char="-"/>
            </a:pPr>
            <a:r>
              <a:rPr lang="en-US" dirty="0" smtClean="0"/>
              <a:t>MSE - mean squared error  measures </a:t>
            </a:r>
            <a:r>
              <a:rPr lang="en-US" dirty="0"/>
              <a:t>the average of the squares of the </a:t>
            </a:r>
            <a:r>
              <a:rPr lang="en-US" dirty="0" smtClean="0"/>
              <a:t>errors: 322,113.39</a:t>
            </a:r>
          </a:p>
          <a:p>
            <a:pPr>
              <a:buFontTx/>
              <a:buChar char="-"/>
            </a:pPr>
            <a:r>
              <a:rPr lang="en-US" dirty="0" smtClean="0"/>
              <a:t>RMSE - Root Mean Square Error: 567.55</a:t>
            </a:r>
          </a:p>
          <a:p>
            <a:pPr>
              <a:buFontTx/>
              <a:buChar char="-"/>
            </a:pPr>
            <a:r>
              <a:rPr lang="en-US" dirty="0" smtClean="0"/>
              <a:t>Downward trend in 2020 and 2021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79" y="2655050"/>
            <a:ext cx="4543425" cy="29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79" y="2655050"/>
            <a:ext cx="4447786" cy="2876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278" y="2655050"/>
            <a:ext cx="4271085" cy="26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11594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#1: Forecast of the number of calls received </a:t>
            </a:r>
            <a:r>
              <a:rPr lang="en-US" sz="2800" dirty="0" smtClean="0"/>
              <a:t>in </a:t>
            </a:r>
            <a:r>
              <a:rPr lang="en-US" sz="2800" dirty="0"/>
              <a:t>2021 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655050"/>
            <a:ext cx="4447786" cy="32123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564649"/>
            <a:ext cx="4447786" cy="3302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Scenario #2: Includes </a:t>
            </a:r>
            <a:r>
              <a:rPr lang="en-US" b="1" dirty="0"/>
              <a:t>the </a:t>
            </a:r>
            <a:r>
              <a:rPr lang="en-US" b="1" dirty="0" smtClean="0"/>
              <a:t>2020 data</a:t>
            </a:r>
          </a:p>
          <a:p>
            <a:pPr>
              <a:buFontTx/>
              <a:buChar char="-"/>
            </a:pPr>
            <a:r>
              <a:rPr lang="en-US" dirty="0" smtClean="0"/>
              <a:t>MSE - mean squared error  measures </a:t>
            </a:r>
            <a:r>
              <a:rPr lang="en-US" dirty="0"/>
              <a:t>the average of the squares of the </a:t>
            </a:r>
            <a:r>
              <a:rPr lang="en-US" dirty="0" smtClean="0"/>
              <a:t>errors: 3,894,121.54</a:t>
            </a:r>
          </a:p>
          <a:p>
            <a:pPr>
              <a:buFontTx/>
              <a:buChar char="-"/>
            </a:pPr>
            <a:r>
              <a:rPr lang="en-US" dirty="0" smtClean="0"/>
              <a:t>RMSE - Root Mean Square Error: 1,973.35</a:t>
            </a:r>
          </a:p>
          <a:p>
            <a:pPr>
              <a:buFontTx/>
              <a:buChar char="-"/>
            </a:pPr>
            <a:r>
              <a:rPr lang="en-US" dirty="0" smtClean="0"/>
              <a:t>Distorted pattern of the 2020 data impacts the 2021 predictions significantly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18" y="2655050"/>
            <a:ext cx="4538222" cy="3054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55050"/>
            <a:ext cx="4760816" cy="3054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18" y="2655050"/>
            <a:ext cx="4755474" cy="29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8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700" dirty="0"/>
              <a:t>Product </a:t>
            </a:r>
            <a:r>
              <a:rPr lang="en-US" sz="2700" dirty="0" smtClean="0"/>
              <a:t>#2: Optimal Location of Police District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46" y="1888675"/>
            <a:ext cx="7661564" cy="47486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6618" y="2780145"/>
            <a:ext cx="1504052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5D – Germantown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6618" y="3616444"/>
            <a:ext cx="2023474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6D – Montgomery Village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6618" y="4418649"/>
            <a:ext cx="1265382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4D - Wheaton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6618" y="5179495"/>
            <a:ext cx="2023474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– Silver Spring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5165" y="3430154"/>
            <a:ext cx="1265382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 - Rockville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05165" y="5474900"/>
            <a:ext cx="1265382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- Bethesda</a:t>
            </a:r>
            <a:endParaRPr lang="en-US" dirty="0"/>
          </a:p>
        </p:txBody>
      </p:sp>
      <p:cxnSp>
        <p:nvCxnSpPr>
          <p:cNvPr id="17" name="Straight Connector 16"/>
          <p:cNvCxnSpPr>
            <a:stCxn id="4" idx="1"/>
          </p:cNvCxnSpPr>
          <p:nvPr/>
        </p:nvCxnSpPr>
        <p:spPr>
          <a:xfrm flipH="1">
            <a:off x="6373748" y="3103418"/>
            <a:ext cx="20128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194226" y="3103418"/>
            <a:ext cx="1179521" cy="51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373746" y="3939717"/>
            <a:ext cx="20128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487056" y="3939716"/>
            <a:ext cx="886692" cy="38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</p:cNvCxnSpPr>
          <p:nvPr/>
        </p:nvCxnSpPr>
        <p:spPr>
          <a:xfrm flipH="1">
            <a:off x="6557709" y="4741922"/>
            <a:ext cx="1828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833652" y="5489630"/>
            <a:ext cx="1552966" cy="1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3"/>
          </p:cNvCxnSpPr>
          <p:nvPr/>
        </p:nvCxnSpPr>
        <p:spPr>
          <a:xfrm>
            <a:off x="2170547" y="3753427"/>
            <a:ext cx="9405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108856" y="3748304"/>
            <a:ext cx="1585321" cy="89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70547" y="5783986"/>
            <a:ext cx="3461941" cy="42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0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700" dirty="0"/>
              <a:t>Product #2: Optimal Location of Police District</a:t>
            </a:r>
            <a:br>
              <a:rPr lang="en-US" sz="2700" dirty="0"/>
            </a:b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93" y="1780104"/>
            <a:ext cx="7980156" cy="486317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604521" y="3662813"/>
            <a:ext cx="1265382" cy="646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 - Rockville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 at the geographic midpoint of the incident locations (latitude and longitude)</a:t>
            </a:r>
          </a:p>
          <a:p>
            <a:r>
              <a:rPr lang="en-US" dirty="0" smtClean="0"/>
              <a:t>Use Shapely package in Python</a:t>
            </a:r>
          </a:p>
          <a:p>
            <a:pPr>
              <a:buFontTx/>
              <a:buChar char="-"/>
            </a:pPr>
            <a:r>
              <a:rPr lang="en-US" dirty="0"/>
              <a:t>M</a:t>
            </a:r>
            <a:r>
              <a:rPr lang="en-US" dirty="0" smtClean="0"/>
              <a:t>anipulation of planar features using functions from widely deployed GEOS library</a:t>
            </a:r>
          </a:p>
          <a:p>
            <a:pPr>
              <a:buFontTx/>
              <a:buChar char="-"/>
            </a:pPr>
            <a:r>
              <a:rPr lang="en-US" dirty="0" err="1" smtClean="0"/>
              <a:t>object.centroid</a:t>
            </a:r>
            <a:r>
              <a:rPr lang="en-US" dirty="0" smtClean="0"/>
              <a:t>(): returns a representation of the centroid of a list of points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Vincenty</a:t>
            </a:r>
            <a:r>
              <a:rPr lang="en-US" dirty="0" smtClean="0"/>
              <a:t> formula to re-calculate the distance for comparison</a:t>
            </a:r>
          </a:p>
          <a:p>
            <a:r>
              <a:rPr lang="en-US" dirty="0" smtClean="0"/>
              <a:t>Scenario #1: Re-locate the current Rockville police station</a:t>
            </a:r>
          </a:p>
          <a:p>
            <a:r>
              <a:rPr lang="en-US" dirty="0" smtClean="0"/>
              <a:t>Scenario #2: Add an additional station near Dickerson and Poolesville cities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 #1: Re-locate the current Rockville police station</a:t>
            </a:r>
          </a:p>
          <a:p>
            <a:pPr>
              <a:buFontTx/>
              <a:buChar char="-"/>
            </a:pPr>
            <a:r>
              <a:rPr lang="en-US" dirty="0" smtClean="0"/>
              <a:t>Include Dickerson</a:t>
            </a:r>
            <a:r>
              <a:rPr lang="en-US" dirty="0"/>
              <a:t>: (</a:t>
            </a:r>
            <a:r>
              <a:rPr lang="en-US" dirty="0" smtClean="0"/>
              <a:t>39.08698842115972, </a:t>
            </a:r>
            <a:r>
              <a:rPr lang="en-US" dirty="0"/>
              <a:t>-</a:t>
            </a:r>
            <a:r>
              <a:rPr lang="en-US" dirty="0" smtClean="0"/>
              <a:t>77.17312171201968)</a:t>
            </a:r>
          </a:p>
          <a:p>
            <a:pPr>
              <a:buFontTx/>
              <a:buChar char="-"/>
            </a:pPr>
            <a:r>
              <a:rPr lang="en-US" dirty="0" smtClean="0"/>
              <a:t>Nelson St, Rockville, MD 20850</a:t>
            </a:r>
          </a:p>
          <a:p>
            <a:pPr>
              <a:buFontTx/>
              <a:buChar char="-"/>
            </a:pPr>
            <a:r>
              <a:rPr lang="en-US" dirty="0" smtClean="0"/>
              <a:t>Outliers: Dickerson (538), Poolesville (69), Beallsville (4)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755" y="4076700"/>
            <a:ext cx="5036670" cy="254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 #1: Re-locate the current Rockville police station</a:t>
            </a:r>
          </a:p>
          <a:p>
            <a:pPr>
              <a:buFontTx/>
              <a:buChar char="-"/>
            </a:pPr>
            <a:r>
              <a:rPr lang="en-US" dirty="0" smtClean="0"/>
              <a:t>Exclude Dickerson</a:t>
            </a:r>
            <a:r>
              <a:rPr lang="en-US" dirty="0"/>
              <a:t>: (</a:t>
            </a:r>
            <a:r>
              <a:rPr lang="en-US" dirty="0" smtClean="0"/>
              <a:t>39.08642929256423, -77.17150852189418)</a:t>
            </a:r>
          </a:p>
          <a:p>
            <a:pPr>
              <a:buFontTx/>
              <a:buChar char="-"/>
            </a:pPr>
            <a:r>
              <a:rPr lang="pl-PL" dirty="0"/>
              <a:t>W Montgomery Ave, Rockville, MD  </a:t>
            </a:r>
            <a:r>
              <a:rPr lang="pl-PL" dirty="0" smtClean="0"/>
              <a:t>20850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Outliers: Poolesville (78) and Beallsville (4)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87" y="4076700"/>
            <a:ext cx="5191294" cy="24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#1: Re-locate the current Rockville police </a:t>
            </a:r>
            <a:r>
              <a:rPr lang="en-US" dirty="0" smtClean="0"/>
              <a:t>station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135895"/>
              </p:ext>
            </p:extLst>
          </p:nvPr>
        </p:nvGraphicFramePr>
        <p:xfrm>
          <a:off x="2653306" y="2945167"/>
          <a:ext cx="6195726" cy="3357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391">
                  <a:extLst>
                    <a:ext uri="{9D8B030D-6E8A-4147-A177-3AD203B41FA5}">
                      <a16:colId xmlns:a16="http://schemas.microsoft.com/office/drawing/2014/main" val="2783503760"/>
                    </a:ext>
                  </a:extLst>
                </a:gridCol>
                <a:gridCol w="1801445">
                  <a:extLst>
                    <a:ext uri="{9D8B030D-6E8A-4147-A177-3AD203B41FA5}">
                      <a16:colId xmlns:a16="http://schemas.microsoft.com/office/drawing/2014/main" val="4184721757"/>
                    </a:ext>
                  </a:extLst>
                </a:gridCol>
                <a:gridCol w="1801445">
                  <a:extLst>
                    <a:ext uri="{9D8B030D-6E8A-4147-A177-3AD203B41FA5}">
                      <a16:colId xmlns:a16="http://schemas.microsoft.com/office/drawing/2014/main" val="3460601876"/>
                    </a:ext>
                  </a:extLst>
                </a:gridCol>
                <a:gridCol w="1801445">
                  <a:extLst>
                    <a:ext uri="{9D8B030D-6E8A-4147-A177-3AD203B41FA5}">
                      <a16:colId xmlns:a16="http://schemas.microsoft.com/office/drawing/2014/main" val="987441418"/>
                    </a:ext>
                  </a:extLst>
                </a:gridCol>
              </a:tblGrid>
              <a:tr h="374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Current Location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Include Dickerson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Exclude Dickerson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964953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Count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117,754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117,754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117,064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89517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4.967951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2.823915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2.724799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581927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1.940806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2.427731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2.223563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211154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Min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0.02700000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0.03200000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0.05800000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72821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3.63200000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1.46800000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1.42700000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783964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4.95600000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2.20100000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2.15600000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154005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6.15300000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3.33100000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3.24200000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4116"/>
                  </a:ext>
                </a:extLst>
              </a:tr>
              <a:tr h="3728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15.6250000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19.2440000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16.3120000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705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0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 #2: Add an additional station near Dickerson, Poolesville, and Beallsville</a:t>
            </a:r>
          </a:p>
          <a:p>
            <a:pPr>
              <a:buFontTx/>
              <a:buChar char="-"/>
            </a:pPr>
            <a:r>
              <a:rPr lang="en-US" dirty="0" smtClean="0"/>
              <a:t>(39.14462757071232, -77.412534064027)</a:t>
            </a:r>
          </a:p>
          <a:p>
            <a:pPr>
              <a:buFontTx/>
              <a:buChar char="-"/>
            </a:pPr>
            <a:r>
              <a:rPr lang="en-US" dirty="0"/>
              <a:t>Fisher Ave, Poolesville, MD  20837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034" y="3796144"/>
            <a:ext cx="5710140" cy="283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800" dirty="0"/>
              <a:t>Product #2: Optimal Location of Police District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#2: Add an additional station near Dickerson, Poolesville, and </a:t>
            </a:r>
            <a:r>
              <a:rPr lang="en-US" dirty="0" smtClean="0"/>
              <a:t>Beallsville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293089"/>
              </p:ext>
            </p:extLst>
          </p:nvPr>
        </p:nvGraphicFramePr>
        <p:xfrm>
          <a:off x="2880565" y="3023825"/>
          <a:ext cx="6519073" cy="3346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957">
                  <a:extLst>
                    <a:ext uri="{9D8B030D-6E8A-4147-A177-3AD203B41FA5}">
                      <a16:colId xmlns:a16="http://schemas.microsoft.com/office/drawing/2014/main" val="4021014970"/>
                    </a:ext>
                  </a:extLst>
                </a:gridCol>
                <a:gridCol w="2716558">
                  <a:extLst>
                    <a:ext uri="{9D8B030D-6E8A-4147-A177-3AD203B41FA5}">
                      <a16:colId xmlns:a16="http://schemas.microsoft.com/office/drawing/2014/main" val="3926979173"/>
                    </a:ext>
                  </a:extLst>
                </a:gridCol>
                <a:gridCol w="2716558">
                  <a:extLst>
                    <a:ext uri="{9D8B030D-6E8A-4147-A177-3AD203B41FA5}">
                      <a16:colId xmlns:a16="http://schemas.microsoft.com/office/drawing/2014/main" val="3854907275"/>
                    </a:ext>
                  </a:extLst>
                </a:gridCol>
              </a:tblGrid>
              <a:tr h="3391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Station 1 (Current Location)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Station 2 (Near Dickerson)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897175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Count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114,131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3,623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67947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4.810430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1.962484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636494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1.725272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1.804171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75335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Min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0.02700000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0.008000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43440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3.584000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0.44500000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524226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4.890000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1.13700000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57627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6.057000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3.54900000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38587"/>
                  </a:ext>
                </a:extLst>
              </a:tr>
              <a:tr h="3379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15.62500000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6.55800000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276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42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Data Ingestion and Wrangling</a:t>
            </a:r>
          </a:p>
          <a:p>
            <a:r>
              <a:rPr lang="en-US" sz="2800" dirty="0" smtClean="0"/>
              <a:t>Exploratory </a:t>
            </a:r>
            <a:r>
              <a:rPr lang="en-US" sz="2800" dirty="0"/>
              <a:t>Data Analysis</a:t>
            </a:r>
          </a:p>
          <a:p>
            <a:r>
              <a:rPr lang="en-US" sz="2800" dirty="0" smtClean="0"/>
              <a:t>Final Data Products</a:t>
            </a:r>
          </a:p>
          <a:p>
            <a:pPr marL="0" indent="0">
              <a:buNone/>
            </a:pPr>
            <a:r>
              <a:rPr lang="en-US" sz="2800" dirty="0" smtClean="0"/>
              <a:t>	Time-series forecast</a:t>
            </a:r>
          </a:p>
          <a:p>
            <a:pPr marL="0" indent="0">
              <a:buNone/>
            </a:pPr>
            <a:r>
              <a:rPr lang="en-US" sz="2800" dirty="0" smtClean="0"/>
              <a:t>	Optimal location</a:t>
            </a:r>
          </a:p>
          <a:p>
            <a:r>
              <a:rPr lang="en-US" sz="2800" dirty="0" smtClean="0"/>
              <a:t>Limitations </a:t>
            </a:r>
            <a:endParaRPr lang="en-US" sz="2800" dirty="0"/>
          </a:p>
          <a:p>
            <a:r>
              <a:rPr lang="en-US" sz="2800" dirty="0" smtClean="0"/>
              <a:t>Research Outlooks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Tested methods for time-series forecasting: SARIMAX and Facebook Prophet</a:t>
            </a:r>
            <a:endParaRPr lang="en-US" dirty="0"/>
          </a:p>
          <a:p>
            <a:pPr lvl="0"/>
            <a:r>
              <a:rPr lang="en-US" dirty="0" smtClean="0"/>
              <a:t>Need close scrutiny of the 2020 data – trend, seasonality and bias</a:t>
            </a:r>
            <a:endParaRPr lang="en-US" dirty="0"/>
          </a:p>
          <a:p>
            <a:pPr lvl="0"/>
            <a:r>
              <a:rPr lang="en-US" dirty="0" smtClean="0"/>
              <a:t>Simplistic approach in finding the optimal location of the police station</a:t>
            </a:r>
          </a:p>
          <a:p>
            <a:pPr lvl="0">
              <a:buFontTx/>
              <a:buChar char="-"/>
            </a:pPr>
            <a:r>
              <a:rPr lang="en-US" dirty="0" smtClean="0"/>
              <a:t>Assumption:  Patrol police dispatch directly from stations</a:t>
            </a:r>
          </a:p>
          <a:p>
            <a:pPr lvl="0">
              <a:buFontTx/>
              <a:buChar char="-"/>
            </a:pPr>
            <a:r>
              <a:rPr lang="en-US" dirty="0" smtClean="0"/>
              <a:t>Need to understand the algorithm used to dispatch patrol police</a:t>
            </a:r>
          </a:p>
          <a:p>
            <a:pPr lvl="0">
              <a:buFontTx/>
              <a:buChar char="-"/>
            </a:pPr>
            <a:r>
              <a:rPr lang="en-US" dirty="0" smtClean="0"/>
              <a:t>Need to address the realistic resource capacity and financial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Outlook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Apply more time-series forecasting methods to evaluate and compare the quality of each method</a:t>
            </a:r>
            <a:endParaRPr lang="en-US" dirty="0"/>
          </a:p>
          <a:p>
            <a:pPr lvl="0"/>
            <a:r>
              <a:rPr lang="en-US" dirty="0" smtClean="0"/>
              <a:t>Impact analysis of the pandemic</a:t>
            </a:r>
            <a:endParaRPr lang="en-US" dirty="0"/>
          </a:p>
          <a:p>
            <a:pPr lvl="0"/>
            <a:r>
              <a:rPr lang="en-US" dirty="0" smtClean="0"/>
              <a:t>Evaluate the resource utilization at each police station using simulations based on lead-time records</a:t>
            </a:r>
          </a:p>
          <a:p>
            <a:pPr lvl="0"/>
            <a:r>
              <a:rPr lang="en-US" dirty="0" smtClean="0"/>
              <a:t>Data quality: some </a:t>
            </a:r>
            <a:r>
              <a:rPr lang="en-US" dirty="0"/>
              <a:t>observations of distance and dispatch lead-time </a:t>
            </a:r>
            <a:r>
              <a:rPr lang="en-US" dirty="0" smtClean="0"/>
              <a:t>are significantly high, need more discussion</a:t>
            </a:r>
          </a:p>
        </p:txBody>
      </p:sp>
    </p:spTree>
    <p:extLst>
      <p:ext uri="{BB962C8B-B14F-4D97-AF65-F5344CB8AC3E}">
        <p14:creationId xmlns:p14="http://schemas.microsoft.com/office/powerpoint/2010/main" val="364667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1600" y="895927"/>
            <a:ext cx="9601200" cy="4971473"/>
          </a:xfrm>
        </p:spPr>
        <p:txBody>
          <a:bodyPr/>
          <a:lstStyle/>
          <a:p>
            <a:r>
              <a:rPr lang="en-US" dirty="0" smtClean="0"/>
              <a:t>Special Thanks to: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Professor Michael </a:t>
            </a:r>
            <a:r>
              <a:rPr lang="en-US" dirty="0" err="1" smtClean="0"/>
              <a:t>Iapalucci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Professor </a:t>
            </a:r>
            <a:r>
              <a:rPr lang="en-US" dirty="0" err="1" smtClean="0"/>
              <a:t>Abdirisak</a:t>
            </a:r>
            <a:r>
              <a:rPr lang="en-US" dirty="0" smtClean="0"/>
              <a:t> Mohamed</a:t>
            </a:r>
          </a:p>
          <a:p>
            <a:pPr marL="0" indent="0">
              <a:buNone/>
            </a:pPr>
            <a:r>
              <a:rPr lang="en-US" dirty="0" smtClean="0"/>
              <a:t>	Professor Rachel </a:t>
            </a:r>
            <a:r>
              <a:rPr lang="en-US" dirty="0" err="1" smtClean="0"/>
              <a:t>Saidi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Mr. Darren </a:t>
            </a:r>
            <a:r>
              <a:rPr lang="en-US" dirty="0" err="1" smtClean="0"/>
              <a:t>Dobkin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Ms. Karla Thomas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Mr. Neil </a:t>
            </a:r>
            <a:r>
              <a:rPr lang="en-US" dirty="0" err="1" smtClean="0"/>
              <a:t>Shorb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1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for listening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 and </a:t>
            </a:r>
            <a:r>
              <a:rPr lang="en-US" dirty="0" smtClean="0"/>
              <a:t>Wrangling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“Police Dispatched Incidents” Dataset</a:t>
            </a:r>
          </a:p>
          <a:p>
            <a:pPr>
              <a:buFontTx/>
              <a:buChar char="-"/>
            </a:pPr>
            <a:r>
              <a:rPr lang="en-US" dirty="0" smtClean="0"/>
              <a:t>Source: </a:t>
            </a:r>
            <a:r>
              <a:rPr lang="en-US" dirty="0" err="1" smtClean="0"/>
              <a:t>DataMontgomery</a:t>
            </a:r>
            <a:r>
              <a:rPr lang="en-US" dirty="0" smtClean="0"/>
              <a:t> (</a:t>
            </a:r>
            <a:r>
              <a:rPr lang="en-US" dirty="0" err="1" smtClean="0"/>
              <a:t>url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smtClean="0"/>
              <a:t>Description: records of dispatched incidents from six police stations, updated daily</a:t>
            </a:r>
          </a:p>
          <a:p>
            <a:pPr>
              <a:buFontTx/>
              <a:buChar char="-"/>
            </a:pPr>
            <a:r>
              <a:rPr lang="en-US" dirty="0" smtClean="0"/>
              <a:t>Remove 9 out of 26 columns</a:t>
            </a:r>
          </a:p>
          <a:p>
            <a:pPr>
              <a:buFontTx/>
              <a:buChar char="-"/>
            </a:pPr>
            <a:r>
              <a:rPr lang="en-US" b="1" dirty="0" smtClean="0"/>
              <a:t>“</a:t>
            </a:r>
            <a:r>
              <a:rPr lang="en-US" b="1" dirty="0" err="1" smtClean="0"/>
              <a:t>Start_Time</a:t>
            </a:r>
            <a:r>
              <a:rPr lang="en-US" b="1" dirty="0" smtClean="0"/>
              <a:t>” variable</a:t>
            </a:r>
            <a:r>
              <a:rPr lang="en-US" dirty="0" smtClean="0"/>
              <a:t>: change to date/time type</a:t>
            </a:r>
          </a:p>
          <a:p>
            <a:pPr>
              <a:buFontTx/>
              <a:buChar char="-"/>
            </a:pPr>
            <a:r>
              <a:rPr lang="en-US" b="1" dirty="0"/>
              <a:t>“Priority”, “Police District Number”, </a:t>
            </a:r>
            <a:r>
              <a:rPr lang="en-US" b="1" dirty="0" smtClean="0"/>
              <a:t>and </a:t>
            </a:r>
            <a:r>
              <a:rPr lang="en-US" b="1" dirty="0"/>
              <a:t>“</a:t>
            </a:r>
            <a:r>
              <a:rPr lang="en-US" b="1" dirty="0" err="1"/>
              <a:t>CallRoute_Dispatch</a:t>
            </a:r>
            <a:r>
              <a:rPr lang="en-US" b="1" dirty="0"/>
              <a:t>”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Remove missing values based on explanations from data owners and </a:t>
            </a:r>
            <a:r>
              <a:rPr lang="en-US" dirty="0" err="1"/>
              <a:t>dataMontgomery</a:t>
            </a:r>
            <a:r>
              <a:rPr lang="en-US" dirty="0"/>
              <a:t> website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92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339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“Police Dispatched Incidents” Dataset</a:t>
            </a:r>
          </a:p>
          <a:p>
            <a:pPr>
              <a:buFontTx/>
              <a:buChar char="-"/>
            </a:pPr>
            <a:r>
              <a:rPr lang="en-US" b="1" dirty="0" smtClean="0"/>
              <a:t>“Distance” variable: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New variable added– distances between police stations and incident locations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“Police Station” dataset from </a:t>
            </a:r>
            <a:r>
              <a:rPr lang="en-US" dirty="0" err="1" smtClean="0"/>
              <a:t>dataMontgomery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u="sng" dirty="0" err="1" smtClean="0"/>
              <a:t>Vincenty</a:t>
            </a:r>
            <a:r>
              <a:rPr lang="en-US" b="1" u="sng" dirty="0" smtClean="0"/>
              <a:t> formula from </a:t>
            </a:r>
            <a:r>
              <a:rPr lang="en-US" b="1" u="sng" dirty="0" err="1" smtClean="0"/>
              <a:t>Vincenty</a:t>
            </a:r>
            <a:r>
              <a:rPr lang="en-US" b="1" u="sng" dirty="0" smtClean="0"/>
              <a:t> package:</a:t>
            </a:r>
            <a:r>
              <a:rPr lang="en-US" b="1" dirty="0" smtClean="0"/>
              <a:t> </a:t>
            </a:r>
            <a:r>
              <a:rPr lang="en-US" i="0" dirty="0" smtClean="0"/>
              <a:t>geodesic distance </a:t>
            </a:r>
            <a:r>
              <a:rPr lang="en-US" i="0" dirty="0"/>
              <a:t>between a pair of latitude/longitude points on an </a:t>
            </a:r>
            <a:r>
              <a:rPr lang="en-US" b="1" i="0" dirty="0"/>
              <a:t>ellipsoidal model of the </a:t>
            </a:r>
            <a:r>
              <a:rPr lang="en-US" b="1" i="0" dirty="0" smtClean="0"/>
              <a:t>Earth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Majority </a:t>
            </a:r>
            <a:r>
              <a:rPr lang="en-US" dirty="0"/>
              <a:t>of records are under </a:t>
            </a:r>
            <a:r>
              <a:rPr lang="en-US" dirty="0" smtClean="0"/>
              <a:t>21 </a:t>
            </a:r>
            <a:r>
              <a:rPr lang="en-US" dirty="0"/>
              <a:t>miles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11 incidents over 200 miles: removed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339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“Police Dispatched Incidents” Dataset</a:t>
            </a:r>
          </a:p>
          <a:p>
            <a:pPr>
              <a:buFontTx/>
              <a:buChar char="-"/>
            </a:pPr>
            <a:r>
              <a:rPr lang="en-US" b="1" dirty="0"/>
              <a:t>“City” variable</a:t>
            </a:r>
            <a:r>
              <a:rPr lang="en-US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Find the city name using the latitude/longitude of incident locations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Reverse </a:t>
            </a:r>
            <a:r>
              <a:rPr lang="en-US" dirty="0"/>
              <a:t>geocoding by </a:t>
            </a:r>
            <a:r>
              <a:rPr lang="en-US" b="1" u="sng" dirty="0" err="1"/>
              <a:t>Geopy</a:t>
            </a:r>
            <a:r>
              <a:rPr lang="en-US" b="1" u="sng" dirty="0"/>
              <a:t> </a:t>
            </a:r>
            <a:r>
              <a:rPr lang="en-US" b="1" u="sng" dirty="0" smtClean="0"/>
              <a:t>library</a:t>
            </a:r>
          </a:p>
          <a:p>
            <a:pPr lvl="1">
              <a:buFontTx/>
              <a:buChar char="-"/>
            </a:pPr>
            <a:r>
              <a:rPr lang="en-US" i="0" dirty="0" smtClean="0"/>
              <a:t>Use third-party geocoders and other data sources (Google Maps Platform, </a:t>
            </a:r>
            <a:r>
              <a:rPr lang="en-US" i="0" dirty="0" err="1" smtClean="0"/>
              <a:t>OpenStreetMap</a:t>
            </a:r>
            <a:r>
              <a:rPr lang="en-US" i="0" dirty="0" smtClean="0"/>
              <a:t> </a:t>
            </a:r>
            <a:r>
              <a:rPr lang="en-US" i="0" dirty="0" err="1" smtClean="0"/>
              <a:t>Nominatim</a:t>
            </a:r>
            <a:r>
              <a:rPr lang="en-US" i="0" dirty="0" smtClean="0"/>
              <a:t>, Bing Maps, and so forth)</a:t>
            </a:r>
          </a:p>
          <a:p>
            <a:pPr lvl="1">
              <a:buFontTx/>
              <a:buChar char="-"/>
            </a:pPr>
            <a:r>
              <a:rPr lang="en-US" i="0" dirty="0" smtClean="0"/>
              <a:t>Choose </a:t>
            </a:r>
            <a:r>
              <a:rPr lang="en-US" i="0" dirty="0" err="1" smtClean="0"/>
              <a:t>OpenStreetMap</a:t>
            </a:r>
            <a:r>
              <a:rPr lang="en-US" i="0" dirty="0" smtClean="0"/>
              <a:t> </a:t>
            </a:r>
            <a:r>
              <a:rPr lang="en-US" i="0" dirty="0" err="1" smtClean="0"/>
              <a:t>Nominatim</a:t>
            </a:r>
            <a:r>
              <a:rPr lang="en-US" i="0" dirty="0" smtClean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Not all incident locations are in Montgomery County</a:t>
            </a:r>
          </a:p>
          <a:p>
            <a:pPr marL="53035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71600" y="2010814"/>
            <a:ext cx="4443984" cy="823912"/>
          </a:xfrm>
        </p:spPr>
        <p:txBody>
          <a:bodyPr/>
          <a:lstStyle/>
          <a:p>
            <a:r>
              <a:rPr lang="en-US" sz="2000" dirty="0"/>
              <a:t>Insight #1: Distribution of Incidents by Police </a:t>
            </a:r>
            <a:r>
              <a:rPr lang="en-US" sz="2000" dirty="0" smtClean="0"/>
              <a:t>Districts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525014" y="2010814"/>
            <a:ext cx="4443984" cy="823912"/>
          </a:xfrm>
        </p:spPr>
        <p:txBody>
          <a:bodyPr/>
          <a:lstStyle/>
          <a:p>
            <a:r>
              <a:rPr lang="en-US" sz="2000" dirty="0" smtClean="0"/>
              <a:t>Insight #2: Distribution of Incidents by Priority Levels and Police Districts</a:t>
            </a:r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305206"/>
            <a:ext cx="4443984" cy="28611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14" y="3305205"/>
            <a:ext cx="5226460" cy="286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1717965"/>
            <a:ext cx="4447786" cy="41494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Insight #3: Relationship between Police </a:t>
            </a:r>
            <a:r>
              <a:rPr lang="en-US" b="1" dirty="0" smtClean="0"/>
              <a:t>Districts </a:t>
            </a:r>
            <a:r>
              <a:rPr lang="en-US" b="1" dirty="0"/>
              <a:t>and Dispatch </a:t>
            </a:r>
            <a:r>
              <a:rPr lang="en-US" b="1" dirty="0" smtClean="0"/>
              <a:t>Lead-time</a:t>
            </a:r>
            <a:endParaRPr lang="en-US" b="1" dirty="0"/>
          </a:p>
          <a:p>
            <a:pPr>
              <a:buFontTx/>
              <a:buChar char="-"/>
            </a:pPr>
            <a:r>
              <a:rPr lang="en-US" dirty="0" smtClean="0"/>
              <a:t>Expected result: The dispatch lead time should be equal among the </a:t>
            </a:r>
            <a:r>
              <a:rPr lang="en-US" dirty="0"/>
              <a:t>police districts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One-way </a:t>
            </a:r>
            <a:r>
              <a:rPr lang="en-US" dirty="0"/>
              <a:t>ANOVA test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ANOVA </a:t>
            </a:r>
            <a:r>
              <a:rPr lang="en-US" dirty="0"/>
              <a:t>tests (with and without outliers) have the p-value that is significantly below </a:t>
            </a:r>
            <a:r>
              <a:rPr lang="en-US" dirty="0" smtClean="0"/>
              <a:t>0.05: there </a:t>
            </a:r>
            <a:r>
              <a:rPr lang="en-US" dirty="0"/>
              <a:t>is a relationship between police </a:t>
            </a:r>
            <a:r>
              <a:rPr lang="en-US" dirty="0" smtClean="0"/>
              <a:t>districts </a:t>
            </a:r>
            <a:r>
              <a:rPr lang="en-US" dirty="0"/>
              <a:t>and dispatch </a:t>
            </a:r>
            <a:r>
              <a:rPr lang="en-US" dirty="0" smtClean="0"/>
              <a:t>lead-time</a:t>
            </a:r>
          </a:p>
          <a:p>
            <a:pPr>
              <a:buFontTx/>
              <a:buChar char="-"/>
            </a:pPr>
            <a:r>
              <a:rPr lang="en-US" dirty="0"/>
              <a:t>Dispatch lead-time: 75% quantile is 7 </a:t>
            </a:r>
            <a:r>
              <a:rPr lang="en-US" dirty="0" smtClean="0"/>
              <a:t>minutes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28" y="2259765"/>
            <a:ext cx="4986401" cy="31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3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2" y="2171700"/>
            <a:ext cx="4595179" cy="36957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Insight #4: Relationship between Police </a:t>
            </a:r>
            <a:r>
              <a:rPr lang="en-US" b="1" dirty="0" smtClean="0"/>
              <a:t>Districts </a:t>
            </a:r>
            <a:r>
              <a:rPr lang="en-US" b="1" dirty="0"/>
              <a:t>and </a:t>
            </a:r>
            <a:r>
              <a:rPr lang="en-US" b="1" dirty="0" smtClean="0"/>
              <a:t>Distances</a:t>
            </a:r>
            <a:endParaRPr lang="en-US" b="1" dirty="0"/>
          </a:p>
          <a:p>
            <a:pPr>
              <a:buFontTx/>
              <a:buChar char="-"/>
            </a:pPr>
            <a:r>
              <a:rPr lang="en-US" dirty="0"/>
              <a:t>Expected result: The </a:t>
            </a:r>
            <a:r>
              <a:rPr lang="en-US" dirty="0" smtClean="0"/>
              <a:t>travel distances should </a:t>
            </a:r>
            <a:r>
              <a:rPr lang="en-US" dirty="0"/>
              <a:t>be </a:t>
            </a:r>
            <a:r>
              <a:rPr lang="en-US" dirty="0" smtClean="0"/>
              <a:t>equal among police districts</a:t>
            </a:r>
          </a:p>
          <a:p>
            <a:pPr>
              <a:buFontTx/>
              <a:buChar char="-"/>
            </a:pPr>
            <a:r>
              <a:rPr lang="en-US" dirty="0" smtClean="0"/>
              <a:t>ANOVA </a:t>
            </a:r>
            <a:r>
              <a:rPr lang="en-US" dirty="0"/>
              <a:t>test has the p-value that is significantly below </a:t>
            </a:r>
            <a:r>
              <a:rPr lang="en-US" dirty="0" smtClean="0"/>
              <a:t>0.05: there </a:t>
            </a:r>
            <a:r>
              <a:rPr lang="en-US" dirty="0"/>
              <a:t>is a relationship between police districts and </a:t>
            </a:r>
            <a:r>
              <a:rPr lang="en-US" dirty="0" smtClean="0"/>
              <a:t>distance </a:t>
            </a:r>
            <a:r>
              <a:rPr lang="en-US" dirty="0"/>
              <a:t>between the stations and the </a:t>
            </a:r>
            <a:r>
              <a:rPr lang="en-US" dirty="0" smtClean="0"/>
              <a:t>incident locations</a:t>
            </a:r>
          </a:p>
          <a:p>
            <a:pPr>
              <a:buFontTx/>
              <a:buChar char="-"/>
            </a:pPr>
            <a:r>
              <a:rPr lang="en-US" dirty="0"/>
              <a:t>1D district </a:t>
            </a:r>
            <a:r>
              <a:rPr lang="en-US" dirty="0" smtClean="0"/>
              <a:t>(Rockville) has </a:t>
            </a:r>
            <a:r>
              <a:rPr lang="en-US" dirty="0"/>
              <a:t>a higher median of 5 miles </a:t>
            </a:r>
            <a:r>
              <a:rPr lang="en-US" dirty="0" smtClean="0"/>
              <a:t>compared to </a:t>
            </a:r>
            <a:r>
              <a:rPr lang="en-US" dirty="0"/>
              <a:t>the other districts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285998"/>
            <a:ext cx="4462863" cy="30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8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11594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Final </a:t>
            </a:r>
            <a:r>
              <a:rPr lang="en-US" dirty="0"/>
              <a:t>Data Products</a:t>
            </a:r>
            <a:br>
              <a:rPr lang="en-US" dirty="0"/>
            </a:br>
            <a:r>
              <a:rPr lang="en-US" sz="2700" dirty="0"/>
              <a:t>Product #1: Forecast of the number of calls received </a:t>
            </a:r>
            <a:r>
              <a:rPr lang="en-US" sz="2700" dirty="0" smtClean="0"/>
              <a:t>in </a:t>
            </a:r>
            <a:r>
              <a:rPr lang="en-US" sz="2700" dirty="0"/>
              <a:t>2021 </a:t>
            </a:r>
            <a:br>
              <a:rPr lang="en-US" sz="2700" dirty="0"/>
            </a:b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200" b="1" dirty="0"/>
              <a:t/>
            </a:r>
            <a:br>
              <a:rPr lang="en-US" sz="2200" b="1" dirty="0"/>
            </a:b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655050"/>
            <a:ext cx="4447786" cy="32123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564649"/>
            <a:ext cx="4447786" cy="330275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dirty="0" smtClean="0"/>
              <a:t>2017, 2018 </a:t>
            </a:r>
            <a:r>
              <a:rPr lang="en-US" dirty="0"/>
              <a:t>and </a:t>
            </a:r>
            <a:r>
              <a:rPr lang="en-US" dirty="0" smtClean="0"/>
              <a:t>2019: the </a:t>
            </a:r>
            <a:r>
              <a:rPr lang="en-US" dirty="0"/>
              <a:t>same pattern that shows a </a:t>
            </a:r>
            <a:r>
              <a:rPr lang="en-US" dirty="0" smtClean="0"/>
              <a:t>lower </a:t>
            </a:r>
            <a:r>
              <a:rPr lang="en-US" dirty="0"/>
              <a:t>number of incidents in January, gradually increases </a:t>
            </a:r>
            <a:r>
              <a:rPr lang="en-US" dirty="0" smtClean="0"/>
              <a:t>in </a:t>
            </a:r>
            <a:r>
              <a:rPr lang="en-US" dirty="0"/>
              <a:t>May and fluctuates for the rest of the </a:t>
            </a:r>
            <a:r>
              <a:rPr lang="en-US" dirty="0" smtClean="0"/>
              <a:t>year</a:t>
            </a:r>
          </a:p>
          <a:p>
            <a:pPr>
              <a:buFontTx/>
              <a:buChar char="-"/>
            </a:pPr>
            <a:r>
              <a:rPr lang="en-US" dirty="0"/>
              <a:t>2020: </a:t>
            </a:r>
            <a:r>
              <a:rPr lang="en-US" dirty="0" smtClean="0"/>
              <a:t>has lowest </a:t>
            </a:r>
            <a:r>
              <a:rPr lang="en-US" dirty="0"/>
              <a:t>with a drop to </a:t>
            </a:r>
            <a:r>
              <a:rPr lang="en-US" dirty="0" smtClean="0"/>
              <a:t>under 10,000 </a:t>
            </a:r>
            <a:r>
              <a:rPr lang="en-US" dirty="0"/>
              <a:t>cases in </a:t>
            </a:r>
            <a:r>
              <a:rPr lang="en-US" dirty="0" smtClean="0"/>
              <a:t>April</a:t>
            </a:r>
            <a:r>
              <a:rPr lang="en-US" dirty="0"/>
              <a:t> </a:t>
            </a:r>
            <a:r>
              <a:rPr lang="en-US" dirty="0" smtClean="0"/>
              <a:t>and has the lowest number of incidents</a:t>
            </a:r>
            <a:endParaRPr lang="en-US" dirty="0"/>
          </a:p>
          <a:p>
            <a:pPr>
              <a:buFontTx/>
              <a:buChar char="-"/>
            </a:pPr>
            <a:r>
              <a:rPr lang="en-US" b="1" u="sng" dirty="0" smtClean="0"/>
              <a:t>SARIMAX</a:t>
            </a:r>
            <a:r>
              <a:rPr lang="en-US" b="1" dirty="0" smtClean="0"/>
              <a:t> </a:t>
            </a:r>
            <a:r>
              <a:rPr lang="en-US" dirty="0" smtClean="0"/>
              <a:t>vs Facebook Prophet</a:t>
            </a:r>
          </a:p>
          <a:p>
            <a:pPr>
              <a:buFontTx/>
              <a:buChar char="-"/>
            </a:pPr>
            <a:r>
              <a:rPr lang="en-US" dirty="0" smtClean="0"/>
              <a:t>Scenario #1: Exclude 2020 data</a:t>
            </a:r>
          </a:p>
          <a:p>
            <a:pPr>
              <a:buFontTx/>
              <a:buChar char="-"/>
            </a:pPr>
            <a:r>
              <a:rPr lang="en-US" dirty="0" smtClean="0"/>
              <a:t>Scenario #2: Include 2020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55050"/>
            <a:ext cx="4505774" cy="2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8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16c05727-aa75-4e4a-9b5f-8a80a1165891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1314</Words>
  <Application>Microsoft Office PowerPoint</Application>
  <PresentationFormat>Widescreen</PresentationFormat>
  <Paragraphs>197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Times New Roman</vt:lpstr>
      <vt:lpstr>Crop</vt:lpstr>
      <vt:lpstr>Final Report Police dispatched incidents</vt:lpstr>
      <vt:lpstr>Agenda</vt:lpstr>
      <vt:lpstr>Data Ingestion and Wrangling</vt:lpstr>
      <vt:lpstr>Data Ingestion and Wrangling</vt:lpstr>
      <vt:lpstr>Data Ingestion and Wrangling</vt:lpstr>
      <vt:lpstr>Exploratory Data Analysis</vt:lpstr>
      <vt:lpstr>Exploratory Data Analysis</vt:lpstr>
      <vt:lpstr>Exploratory Data Analysis</vt:lpstr>
      <vt:lpstr>Final Data Products Product #1: Forecast of the number of calls received in 2021    </vt:lpstr>
      <vt:lpstr>Final Data Products Product #1: Forecast of the number of calls received in 2021    </vt:lpstr>
      <vt:lpstr>Final Data Products Product #1: Forecast of the number of calls received in 2021    </vt:lpstr>
      <vt:lpstr>Final Data Products Product #2: Optimal Location of Police District   </vt:lpstr>
      <vt:lpstr>Final Data Products Product #2: Optimal Location of Police District    </vt:lpstr>
      <vt:lpstr>Final Data Products Product #2: Optimal Location of Police District  </vt:lpstr>
      <vt:lpstr>Final Data Products Product #2: Optimal Location of Police District  </vt:lpstr>
      <vt:lpstr>Final Data Products Product #2: Optimal Location of Police District  </vt:lpstr>
      <vt:lpstr>Final Data Products Product #2: Optimal Location of Police District  </vt:lpstr>
      <vt:lpstr>Final Data Products Product #2: Optimal Location of Police District </vt:lpstr>
      <vt:lpstr>Final Data Products Product #2: Optimal Location of Police District  </vt:lpstr>
      <vt:lpstr>Limitations</vt:lpstr>
      <vt:lpstr>Research Outlook</vt:lpstr>
      <vt:lpstr>PowerPoint Presentation</vt:lpstr>
      <vt:lpstr>Thank you for listening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2020-09-29T01:22:33Z</dcterms:created>
  <dcterms:modified xsi:type="dcterms:W3CDTF">2020-12-17T20:02:46Z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